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64" r:id="rId4"/>
    <p:sldId id="257" r:id="rId5"/>
    <p:sldId id="258" r:id="rId6"/>
    <p:sldId id="259" r:id="rId7"/>
    <p:sldId id="260" r:id="rId8"/>
    <p:sldId id="261" r:id="rId9"/>
    <p:sldId id="262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F129DD-32FD-4FCA-A87B-0A146739BF23}" v="19" dt="2026-01-21T16:59:08.9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n, Zhiyong" userId="3cc35fe2-7c50-44e4-af5d-6d0b11acb863" providerId="ADAL" clId="{71922988-37E9-4634-8B39-062FBB40255E}"/>
    <pc:docChg chg="undo custSel addSld delSld modSld">
      <pc:chgData name="Chen, Zhiyong" userId="3cc35fe2-7c50-44e4-af5d-6d0b11acb863" providerId="ADAL" clId="{71922988-37E9-4634-8B39-062FBB40255E}" dt="2026-01-21T16:59:15.162" v="832" actId="1036"/>
      <pc:docMkLst>
        <pc:docMk/>
      </pc:docMkLst>
      <pc:sldChg chg="addSp delSp modSp mod">
        <pc:chgData name="Chen, Zhiyong" userId="3cc35fe2-7c50-44e4-af5d-6d0b11acb863" providerId="ADAL" clId="{71922988-37E9-4634-8B39-062FBB40255E}" dt="2025-12-23T13:12:12.449" v="457" actId="1036"/>
        <pc:sldMkLst>
          <pc:docMk/>
          <pc:sldMk cId="4241450211" sldId="256"/>
        </pc:sldMkLst>
        <pc:spChg chg="add mod">
          <ac:chgData name="Chen, Zhiyong" userId="3cc35fe2-7c50-44e4-af5d-6d0b11acb863" providerId="ADAL" clId="{71922988-37E9-4634-8B39-062FBB40255E}" dt="2025-12-23T13:12:04.612" v="454" actId="1076"/>
          <ac:spMkLst>
            <pc:docMk/>
            <pc:sldMk cId="4241450211" sldId="256"/>
            <ac:spMk id="8" creationId="{3E963F01-A4C3-727B-E1C0-23F683498D88}"/>
          </ac:spMkLst>
        </pc:spChg>
        <pc:spChg chg="mod">
          <ac:chgData name="Chen, Zhiyong" userId="3cc35fe2-7c50-44e4-af5d-6d0b11acb863" providerId="ADAL" clId="{71922988-37E9-4634-8B39-062FBB40255E}" dt="2025-12-23T13:03:01.540" v="376" actId="1037"/>
          <ac:spMkLst>
            <pc:docMk/>
            <pc:sldMk cId="4241450211" sldId="256"/>
            <ac:spMk id="16" creationId="{BF003243-D039-D22C-C5AD-F3AAE9221A8E}"/>
          </ac:spMkLst>
        </pc:spChg>
        <pc:picChg chg="add mod">
          <ac:chgData name="Chen, Zhiyong" userId="3cc35fe2-7c50-44e4-af5d-6d0b11acb863" providerId="ADAL" clId="{71922988-37E9-4634-8B39-062FBB40255E}" dt="2025-12-23T13:12:12.449" v="457" actId="1036"/>
          <ac:picMkLst>
            <pc:docMk/>
            <pc:sldMk cId="4241450211" sldId="256"/>
            <ac:picMk id="6" creationId="{E46F41F5-5ACA-D07D-3978-2707D7E5A901}"/>
          </ac:picMkLst>
        </pc:picChg>
      </pc:sldChg>
      <pc:sldChg chg="modSp mod">
        <pc:chgData name="Chen, Zhiyong" userId="3cc35fe2-7c50-44e4-af5d-6d0b11acb863" providerId="ADAL" clId="{71922988-37E9-4634-8B39-062FBB40255E}" dt="2025-12-23T14:45:50.795" v="651" actId="20577"/>
        <pc:sldMkLst>
          <pc:docMk/>
          <pc:sldMk cId="3848765100" sldId="257"/>
        </pc:sldMkLst>
        <pc:spChg chg="mod">
          <ac:chgData name="Chen, Zhiyong" userId="3cc35fe2-7c50-44e4-af5d-6d0b11acb863" providerId="ADAL" clId="{71922988-37E9-4634-8B39-062FBB40255E}" dt="2025-12-23T14:45:50.795" v="651" actId="20577"/>
          <ac:spMkLst>
            <pc:docMk/>
            <pc:sldMk cId="3848765100" sldId="257"/>
            <ac:spMk id="4" creationId="{92DE95D0-F1A9-1236-D329-F391535A33CD}"/>
          </ac:spMkLst>
        </pc:spChg>
      </pc:sldChg>
      <pc:sldChg chg="modSp mod">
        <pc:chgData name="Chen, Zhiyong" userId="3cc35fe2-7c50-44e4-af5d-6d0b11acb863" providerId="ADAL" clId="{71922988-37E9-4634-8B39-062FBB40255E}" dt="2025-12-28T15:24:39.882" v="675" actId="1036"/>
        <pc:sldMkLst>
          <pc:docMk/>
          <pc:sldMk cId="3033215336" sldId="260"/>
        </pc:sldMkLst>
        <pc:spChg chg="mod">
          <ac:chgData name="Chen, Zhiyong" userId="3cc35fe2-7c50-44e4-af5d-6d0b11acb863" providerId="ADAL" clId="{71922988-37E9-4634-8B39-062FBB40255E}" dt="2025-12-28T15:24:39.882" v="675" actId="1036"/>
          <ac:spMkLst>
            <pc:docMk/>
            <pc:sldMk cId="3033215336" sldId="260"/>
            <ac:spMk id="9" creationId="{842789F7-FC43-73A0-9AA5-9E0525E9AB0A}"/>
          </ac:spMkLst>
        </pc:spChg>
      </pc:sldChg>
      <pc:sldChg chg="addSp delSp modSp add mod">
        <pc:chgData name="Chen, Zhiyong" userId="3cc35fe2-7c50-44e4-af5d-6d0b11acb863" providerId="ADAL" clId="{71922988-37E9-4634-8B39-062FBB40255E}" dt="2025-12-23T13:01:22.904" v="299" actId="1035"/>
        <pc:sldMkLst>
          <pc:docMk/>
          <pc:sldMk cId="4141482061" sldId="262"/>
        </pc:sldMkLst>
        <pc:spChg chg="mod">
          <ac:chgData name="Chen, Zhiyong" userId="3cc35fe2-7c50-44e4-af5d-6d0b11acb863" providerId="ADAL" clId="{71922988-37E9-4634-8B39-062FBB40255E}" dt="2025-12-23T13:01:22.904" v="299" actId="1035"/>
          <ac:spMkLst>
            <pc:docMk/>
            <pc:sldMk cId="4141482061" sldId="262"/>
            <ac:spMk id="9" creationId="{DDEBE77D-338C-64F9-EF7C-4C7493ABB741}"/>
          </ac:spMkLst>
        </pc:spChg>
        <pc:picChg chg="add mod">
          <ac:chgData name="Chen, Zhiyong" userId="3cc35fe2-7c50-44e4-af5d-6d0b11acb863" providerId="ADAL" clId="{71922988-37E9-4634-8B39-062FBB40255E}" dt="2025-12-23T13:00:01.764" v="254" actId="1076"/>
          <ac:picMkLst>
            <pc:docMk/>
            <pc:sldMk cId="4141482061" sldId="262"/>
            <ac:picMk id="7" creationId="{0535C125-EA9E-F7D0-28C5-4F905B99DF52}"/>
          </ac:picMkLst>
        </pc:picChg>
      </pc:sldChg>
      <pc:sldChg chg="addSp delSp modSp add mod">
        <pc:chgData name="Chen, Zhiyong" userId="3cc35fe2-7c50-44e4-af5d-6d0b11acb863" providerId="ADAL" clId="{71922988-37E9-4634-8B39-062FBB40255E}" dt="2025-12-23T13:19:46.552" v="586"/>
        <pc:sldMkLst>
          <pc:docMk/>
          <pc:sldMk cId="1499525254" sldId="263"/>
        </pc:sldMkLst>
        <pc:spChg chg="add mod">
          <ac:chgData name="Chen, Zhiyong" userId="3cc35fe2-7c50-44e4-af5d-6d0b11acb863" providerId="ADAL" clId="{71922988-37E9-4634-8B39-062FBB40255E}" dt="2025-12-23T13:17:20.855" v="511" actId="164"/>
          <ac:spMkLst>
            <pc:docMk/>
            <pc:sldMk cId="1499525254" sldId="263"/>
            <ac:spMk id="5" creationId="{38D21DD1-375D-A405-1DEB-14770E31ED9C}"/>
          </ac:spMkLst>
        </pc:spChg>
        <pc:spChg chg="add mod">
          <ac:chgData name="Chen, Zhiyong" userId="3cc35fe2-7c50-44e4-af5d-6d0b11acb863" providerId="ADAL" clId="{71922988-37E9-4634-8B39-062FBB40255E}" dt="2025-12-23T13:19:46.552" v="586"/>
          <ac:spMkLst>
            <pc:docMk/>
            <pc:sldMk cId="1499525254" sldId="263"/>
            <ac:spMk id="7" creationId="{1334A386-ED16-4756-53C6-33424BE4473B}"/>
          </ac:spMkLst>
        </pc:spChg>
        <pc:spChg chg="mod">
          <ac:chgData name="Chen, Zhiyong" userId="3cc35fe2-7c50-44e4-af5d-6d0b11acb863" providerId="ADAL" clId="{71922988-37E9-4634-8B39-062FBB40255E}" dt="2025-12-23T13:15:26.046" v="501" actId="1037"/>
          <ac:spMkLst>
            <pc:docMk/>
            <pc:sldMk cId="1499525254" sldId="263"/>
            <ac:spMk id="16" creationId="{CC2D467A-4732-7E38-9530-B193313D36F3}"/>
          </ac:spMkLst>
        </pc:spChg>
        <pc:grpChg chg="add mod ord">
          <ac:chgData name="Chen, Zhiyong" userId="3cc35fe2-7c50-44e4-af5d-6d0b11acb863" providerId="ADAL" clId="{71922988-37E9-4634-8B39-062FBB40255E}" dt="2025-12-23T13:18:00.992" v="563" actId="1035"/>
          <ac:grpSpMkLst>
            <pc:docMk/>
            <pc:sldMk cId="1499525254" sldId="263"/>
            <ac:grpSpMk id="6" creationId="{3B4B62E5-DF43-2B23-6447-76FC58A82335}"/>
          </ac:grpSpMkLst>
        </pc:grpChg>
        <pc:picChg chg="add mod">
          <ac:chgData name="Chen, Zhiyong" userId="3cc35fe2-7c50-44e4-af5d-6d0b11acb863" providerId="ADAL" clId="{71922988-37E9-4634-8B39-062FBB40255E}" dt="2025-12-23T13:17:20.855" v="511" actId="164"/>
          <ac:picMkLst>
            <pc:docMk/>
            <pc:sldMk cId="1499525254" sldId="263"/>
            <ac:picMk id="3" creationId="{4C21B747-14CE-403C-FFF1-C7430BC4736C}"/>
          </ac:picMkLst>
        </pc:picChg>
      </pc:sldChg>
      <pc:sldChg chg="addSp delSp modSp add mod">
        <pc:chgData name="Chen, Zhiyong" userId="3cc35fe2-7c50-44e4-af5d-6d0b11acb863" providerId="ADAL" clId="{71922988-37E9-4634-8B39-062FBB40255E}" dt="2026-01-09T13:33:09.932" v="775" actId="1037"/>
        <pc:sldMkLst>
          <pc:docMk/>
          <pc:sldMk cId="41332907" sldId="264"/>
        </pc:sldMkLst>
        <pc:spChg chg="add mod">
          <ac:chgData name="Chen, Zhiyong" userId="3cc35fe2-7c50-44e4-af5d-6d0b11acb863" providerId="ADAL" clId="{71922988-37E9-4634-8B39-062FBB40255E}" dt="2026-01-09T13:32:52.377" v="759" actId="14100"/>
          <ac:spMkLst>
            <pc:docMk/>
            <pc:sldMk cId="41332907" sldId="264"/>
            <ac:spMk id="9" creationId="{68B6C32C-D824-FAE7-14C2-B266CC365D12}"/>
          </ac:spMkLst>
        </pc:spChg>
        <pc:spChg chg="add mod">
          <ac:chgData name="Chen, Zhiyong" userId="3cc35fe2-7c50-44e4-af5d-6d0b11acb863" providerId="ADAL" clId="{71922988-37E9-4634-8B39-062FBB40255E}" dt="2026-01-09T13:32:52.377" v="759" actId="14100"/>
          <ac:spMkLst>
            <pc:docMk/>
            <pc:sldMk cId="41332907" sldId="264"/>
            <ac:spMk id="10" creationId="{A37EC95B-55A8-6532-F666-A16A94017E8B}"/>
          </ac:spMkLst>
        </pc:spChg>
        <pc:spChg chg="add mod">
          <ac:chgData name="Chen, Zhiyong" userId="3cc35fe2-7c50-44e4-af5d-6d0b11acb863" providerId="ADAL" clId="{71922988-37E9-4634-8B39-062FBB40255E}" dt="2026-01-09T13:33:00.982" v="760" actId="14100"/>
          <ac:spMkLst>
            <pc:docMk/>
            <pc:sldMk cId="41332907" sldId="264"/>
            <ac:spMk id="13" creationId="{88C0D7AB-0C8E-9D28-1F97-E149DCA8EEEF}"/>
          </ac:spMkLst>
        </pc:spChg>
        <pc:spChg chg="add mod">
          <ac:chgData name="Chen, Zhiyong" userId="3cc35fe2-7c50-44e4-af5d-6d0b11acb863" providerId="ADAL" clId="{71922988-37E9-4634-8B39-062FBB40255E}" dt="2026-01-09T13:33:09.932" v="775" actId="1037"/>
          <ac:spMkLst>
            <pc:docMk/>
            <pc:sldMk cId="41332907" sldId="264"/>
            <ac:spMk id="14" creationId="{53F20C6E-CD5D-9BFD-76C1-D77944C78B12}"/>
          </ac:spMkLst>
        </pc:spChg>
        <pc:spChg chg="mod">
          <ac:chgData name="Chen, Zhiyong" userId="3cc35fe2-7c50-44e4-af5d-6d0b11acb863" providerId="ADAL" clId="{71922988-37E9-4634-8B39-062FBB40255E}" dt="2025-12-23T14:45:19.652" v="620" actId="1037"/>
          <ac:spMkLst>
            <pc:docMk/>
            <pc:sldMk cId="41332907" sldId="264"/>
            <ac:spMk id="16" creationId="{72138D18-F8D6-8CD8-185B-1E45A1AF6A5A}"/>
          </ac:spMkLst>
        </pc:spChg>
        <pc:graphicFrameChg chg="add mod modGraphic">
          <ac:chgData name="Chen, Zhiyong" userId="3cc35fe2-7c50-44e4-af5d-6d0b11acb863" providerId="ADAL" clId="{71922988-37E9-4634-8B39-062FBB40255E}" dt="2026-01-09T13:32:52.377" v="759" actId="14100"/>
          <ac:graphicFrameMkLst>
            <pc:docMk/>
            <pc:sldMk cId="41332907" sldId="264"/>
            <ac:graphicFrameMk id="11" creationId="{B7404A8B-D31C-145D-A5A1-092A316DE6E5}"/>
          </ac:graphicFrameMkLst>
        </pc:graphicFrameChg>
        <pc:graphicFrameChg chg="add mod modGraphic">
          <ac:chgData name="Chen, Zhiyong" userId="3cc35fe2-7c50-44e4-af5d-6d0b11acb863" providerId="ADAL" clId="{71922988-37E9-4634-8B39-062FBB40255E}" dt="2026-01-09T13:32:52.377" v="759" actId="14100"/>
          <ac:graphicFrameMkLst>
            <pc:docMk/>
            <pc:sldMk cId="41332907" sldId="264"/>
            <ac:graphicFrameMk id="12" creationId="{0720B688-CEDA-7311-77DC-CA2EF8124179}"/>
          </ac:graphicFrameMkLst>
        </pc:graphicFrameChg>
      </pc:sldChg>
      <pc:sldChg chg="addSp delSp modSp add mod">
        <pc:chgData name="Chen, Zhiyong" userId="3cc35fe2-7c50-44e4-af5d-6d0b11acb863" providerId="ADAL" clId="{71922988-37E9-4634-8B39-062FBB40255E}" dt="2026-01-21T16:59:15.162" v="832" actId="1036"/>
        <pc:sldMkLst>
          <pc:docMk/>
          <pc:sldMk cId="4158992357" sldId="265"/>
        </pc:sldMkLst>
        <pc:spChg chg="add del mod">
          <ac:chgData name="Chen, Zhiyong" userId="3cc35fe2-7c50-44e4-af5d-6d0b11acb863" providerId="ADAL" clId="{71922988-37E9-4634-8B39-062FBB40255E}" dt="2026-01-21T16:59:15.162" v="832" actId="1036"/>
          <ac:spMkLst>
            <pc:docMk/>
            <pc:sldMk cId="4158992357" sldId="265"/>
            <ac:spMk id="9" creationId="{FBECDC0B-1898-D27C-B19A-E91D3353CCA1}"/>
          </ac:spMkLst>
        </pc:spChg>
        <pc:graphicFrameChg chg="add mod">
          <ac:chgData name="Chen, Zhiyong" userId="3cc35fe2-7c50-44e4-af5d-6d0b11acb863" providerId="ADAL" clId="{71922988-37E9-4634-8B39-062FBB40255E}" dt="2026-01-21T16:59:08.983" v="811"/>
          <ac:graphicFrameMkLst>
            <pc:docMk/>
            <pc:sldMk cId="4158992357" sldId="265"/>
            <ac:graphicFrameMk id="3" creationId="{41D30441-CB91-D599-6398-6454A3F8610A}"/>
          </ac:graphicFrameMkLst>
        </pc:graphicFrameChg>
        <pc:picChg chg="add del">
          <ac:chgData name="Chen, Zhiyong" userId="3cc35fe2-7c50-44e4-af5d-6d0b11acb863" providerId="ADAL" clId="{71922988-37E9-4634-8B39-062FBB40255E}" dt="2026-01-21T16:58:54.987" v="810" actId="478"/>
          <ac:picMkLst>
            <pc:docMk/>
            <pc:sldMk cId="4158992357" sldId="265"/>
            <ac:picMk id="7" creationId="{3F35EF78-A199-FB86-2627-52E547FE86D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A1B805-1398-4FE3-B613-7C1CCC8912D3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8EF5FF-37B7-414E-9FD4-C20F18A0CB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746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0B6A0-76C9-4213-0E17-944A3290B5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B36ED8-B850-C77A-B467-01F2C23AF3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B0D4A-410E-ACA9-B49D-1E10EDB47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8A8CB7-0C61-00C7-D156-4DF59E7FC4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051F88-670E-01DC-C271-FF951F4AA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091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97894-2329-CB13-72FE-EDCDBB3CA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BE4DE7-7C98-FE61-91E4-CB3E9AE9A4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DAD78B-F0DF-1B11-9205-368B26738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5AE404-30FB-F2DF-588A-ADFBFE60D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1BE9A-2694-AFB2-733F-80D013F52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06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0D530C-38E8-9440-4DF1-8E61D1B2FF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CF7E3-74C2-15C5-B33C-B8768865C9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96E6AD-C330-ED6F-34CB-BABB0E5556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F5CCC0-C1B8-5B1A-366D-8F280DCE7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CDF927-68C9-E76F-F807-97C84A456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16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3CECB-E443-1038-C817-3C2A9AD2B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AB51A4-97BE-4C77-5AA6-BA7C6521A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BAE08C-0F1C-A149-0934-269FB1B2D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DDC62-044F-E2FB-AA74-56334C31E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BEFA4-276F-99D6-6311-4415343CC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41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58828-C184-9AAD-3BF7-D4F25D08D9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7AA4F7-7046-84B8-6207-547EF01CBB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73C991-D241-F361-67AE-5BD6570E9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C44C1-11F0-1823-00B2-68DD92B3C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D53ED-0DFF-5220-3C67-13A6478B86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27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66532-1EE1-953F-D835-7EAB320275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A9317-9779-80B4-87C1-C59CCAFD30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F8EDEB-8F5C-6867-288A-E9BE5A3A9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0423C9-C882-2A93-15F2-3715AE6F2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EDC5B-9A4B-406C-28E6-D4C77481B7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C9E7F-670B-7370-A4AC-710265E43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8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2BE94-A3D5-FC89-C208-A86C92880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EB7FAF-4469-062A-FC03-DC21A38CB2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CBC337-16CF-C6B1-879F-4DE3CC97AF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9171CE-7654-33F5-719C-D0DC3A8247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67A144-21AE-0196-3361-8511A3B9EF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71AFA2E-3814-3985-B855-90A52CE64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89B81E-E0FF-8787-45C0-77F16F910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5E8080-6834-8FAC-B776-B50D07B0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5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24B71-2C6F-436A-9666-0D471DA21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F55C35-F043-1567-53E4-B8621E428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98D2DD-F702-80AB-15D3-154418110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D383E0-B829-3C31-DD1B-9154E79A7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618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06189A-2252-6EC7-F116-DE9B7F7C8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30CB8E-B9F0-96D3-7951-E472513A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CAFDAB-8A59-6A66-78AC-C6D8048D1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842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156FE-17ED-CC9A-B3E2-2EC3B012C7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0B1EF-3B2F-505B-8F97-997982821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4A8D9F-8ECD-7A6B-0771-6D6A089386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18F41-024B-A213-62FD-6EC18F827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E550FB-761D-5E53-0387-6B249C99A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A45FC-DCA4-61AD-E169-6C7E286CB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045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451D3-9A35-11DA-69CF-619EB2A72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4C932D1-1168-89A7-D159-765D8C71BF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ABC46-DF04-8926-F704-D94E92D65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B9DF54-B598-A1F9-5A88-E85132811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70A3A6-721C-3A60-84EC-DCB5359DE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36703-F5A6-B4FA-25DF-D282E917A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155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3CD1FE-F59F-F0B1-3160-89B3DB6B7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0A8576-AC6B-598B-2090-F30A4C1C2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D86650-99B5-133C-3186-4F5FF2449B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07E41B-076F-49B2-B87E-1C399704CEBE}" type="datetimeFigureOut">
              <a:rPr lang="en-US" smtClean="0"/>
              <a:t>1/21/26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BBDA3-1BF0-3B78-8E7D-0FACCB6FD7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EF516-3722-B082-515A-938F71E3C0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2F8A00-C44D-4571-AD45-7181CC1B9A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244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zemdata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linkedin.com/posts/victor-martins-8a1274a_dataquality-ai-machinelearning-activity-7396249015820115968-6qe8?utm_source=share&amp;utm_medium=member_desktop&amp;rcm=ACoAAAP9GkcB3otKc1vUBT6IMTwo6eyh5agGdG8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zemdata.com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zemdata.com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linkedin.com/posts/amney-mounir_aianddatalearningchallenge-activity-7392569080622514177-SXmr?utm_source=share&amp;utm_medium=member_desktop&amp;rcm=ACoAAAP9GkcB3otKc1vUBT6IMTwo6eyh5agGdG8" TargetMode="Externa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zemdata.co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zemdata.com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zemdata.com/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zemdata.com/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zemdata.com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zemdata.com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zemdata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BF003243-D039-D22C-C5AD-F3AAE9221A8E}"/>
              </a:ext>
            </a:extLst>
          </p:cNvPr>
          <p:cNvSpPr txBox="1"/>
          <p:nvPr/>
        </p:nvSpPr>
        <p:spPr>
          <a:xfrm>
            <a:off x="2266876" y="151045"/>
            <a:ext cx="74782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Machine Learning is not a Magician</a:t>
            </a: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12818E84-61CF-EBE3-05ED-50528D01E2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  <p:pic>
        <p:nvPicPr>
          <p:cNvPr id="6" name="Picture 5" descr="Diagram&#10;&#10;AI-generated content may be incorrect.">
            <a:extLst>
              <a:ext uri="{FF2B5EF4-FFF2-40B4-BE49-F238E27FC236}">
                <a16:creationId xmlns:a16="http://schemas.microsoft.com/office/drawing/2014/main" id="{E46F41F5-5ACA-D07D-3978-2707D7E5A9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1017" y="826560"/>
            <a:ext cx="4909983" cy="54646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E963F01-A4C3-727B-E1C0-23F683498D88}"/>
              </a:ext>
            </a:extLst>
          </p:cNvPr>
          <p:cNvSpPr txBox="1"/>
          <p:nvPr/>
        </p:nvSpPr>
        <p:spPr>
          <a:xfrm>
            <a:off x="8198444" y="6305832"/>
            <a:ext cx="37665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5"/>
              </a:rPr>
              <a:t>Posted by Victor Martins on LinkedIn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4502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B24F15-BC59-E0F9-CE2F-D72F306A5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FBECDC0B-1898-D27C-B19A-E91D3353CCA1}"/>
              </a:ext>
            </a:extLst>
          </p:cNvPr>
          <p:cNvSpPr txBox="1"/>
          <p:nvPr/>
        </p:nvSpPr>
        <p:spPr>
          <a:xfrm>
            <a:off x="342899" y="1214171"/>
            <a:ext cx="117816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Natural Language Processing Prefers Cleaned &amp; Simplified Text</a:t>
            </a:r>
          </a:p>
        </p:txBody>
      </p:sp>
      <p:pic>
        <p:nvPicPr>
          <p:cNvPr id="2" name="Picture 1">
            <a:hlinkClick r:id="rId2"/>
            <a:extLst>
              <a:ext uri="{FF2B5EF4-FFF2-40B4-BE49-F238E27FC236}">
                <a16:creationId xmlns:a16="http://schemas.microsoft.com/office/drawing/2014/main" id="{2EB94784-2265-CF1E-15A2-E8D467F327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1D30441-CB91-D599-6398-6454A3F861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8026391"/>
              </p:ext>
            </p:extLst>
          </p:nvPr>
        </p:nvGraphicFramePr>
        <p:xfrm>
          <a:off x="1007110" y="2183162"/>
          <a:ext cx="9994900" cy="3486120"/>
        </p:xfrm>
        <a:graphic>
          <a:graphicData uri="http://schemas.openxmlformats.org/drawingml/2006/table">
            <a:tbl>
              <a:tblPr/>
              <a:tblGrid>
                <a:gridCol w="4461002">
                  <a:extLst>
                    <a:ext uri="{9D8B030D-6E8A-4147-A177-3AD203B41FA5}">
                      <a16:colId xmlns:a16="http://schemas.microsoft.com/office/drawing/2014/main" val="312954868"/>
                    </a:ext>
                  </a:extLst>
                </a:gridCol>
                <a:gridCol w="5533898">
                  <a:extLst>
                    <a:ext uri="{9D8B030D-6E8A-4147-A177-3AD203B41FA5}">
                      <a16:colId xmlns:a16="http://schemas.microsoft.com/office/drawing/2014/main" val="1385180572"/>
                    </a:ext>
                  </a:extLst>
                </a:gridCol>
              </a:tblGrid>
              <a:tr h="697224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Original text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Cleaned/simplified text for NLP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0699942"/>
                  </a:ext>
                </a:extLst>
              </a:tr>
              <a:tr h="69722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        I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love this product'</a:t>
                      </a:r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s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                       </a:t>
                      </a:r>
                      <a:r>
                        <a:rPr lang="en-US" sz="2800" b="0" i="0" u="none" strike="noStrike" dirty="0" err="1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i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love product'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7152531"/>
                  </a:ext>
                </a:extLst>
              </a:tr>
              <a:tr h="69722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        W</a:t>
                      </a:r>
                      <a:r>
                        <a:rPr lang="en-US" sz="28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orst 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thing ever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                      w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orst thing ever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754728"/>
                  </a:ext>
                </a:extLst>
              </a:tr>
              <a:tr h="69722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        A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maz</a:t>
                      </a:r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ing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experi</a:t>
                      </a:r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ence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                      </a:t>
                      </a:r>
                      <a:r>
                        <a:rPr lang="en-US" sz="2800" b="0" i="0" u="none" strike="noStrike" dirty="0" err="1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a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maz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experi</a:t>
                      </a:r>
                      <a:endParaRPr lang="en-US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6023238"/>
                  </a:ext>
                </a:extLst>
              </a:tr>
              <a:tr h="69722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        T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erribl</a:t>
                      </a:r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wast</a:t>
                      </a:r>
                      <a:r>
                        <a:rPr lang="en-US" sz="28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e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of money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800" b="0" i="0" u="none" strike="noStrike" dirty="0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                      </a:t>
                      </a:r>
                      <a:r>
                        <a:rPr lang="en-US" sz="2800" b="0" i="0" u="none" strike="noStrike" dirty="0" err="1">
                          <a:solidFill>
                            <a:srgbClr val="4EA72E"/>
                          </a:solidFill>
                          <a:effectLst/>
                          <a:latin typeface="+mn-lt"/>
                        </a:rPr>
                        <a:t>t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erribl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2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wast</a:t>
                      </a:r>
                      <a:r>
                        <a:rPr lang="en-US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money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38901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8992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A5F10B-DDD1-2954-7252-4D03320DA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B4B62E5-DF43-2B23-6447-76FC58A82335}"/>
              </a:ext>
            </a:extLst>
          </p:cNvPr>
          <p:cNvGrpSpPr/>
          <p:nvPr/>
        </p:nvGrpSpPr>
        <p:grpSpPr>
          <a:xfrm>
            <a:off x="2985839" y="87249"/>
            <a:ext cx="6965557" cy="6002263"/>
            <a:chOff x="2985839" y="797376"/>
            <a:chExt cx="6220321" cy="5410200"/>
          </a:xfrm>
        </p:grpSpPr>
        <p:pic>
          <p:nvPicPr>
            <p:cNvPr id="3" name="Picture 2" descr="Chart&#10;&#10;AI-generated content may be incorrect.">
              <a:extLst>
                <a:ext uri="{FF2B5EF4-FFF2-40B4-BE49-F238E27FC236}">
                  <a16:creationId xmlns:a16="http://schemas.microsoft.com/office/drawing/2014/main" id="{4C21B747-14CE-403C-FFF1-C7430BC4736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85839" y="797376"/>
              <a:ext cx="6220321" cy="5410200"/>
            </a:xfrm>
            <a:prstGeom prst="rect">
              <a:avLst/>
            </a:prstGeom>
          </p:spPr>
        </p:pic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38D21DD1-375D-A405-1DEB-14770E31ED9C}"/>
                </a:ext>
              </a:extLst>
            </p:cNvPr>
            <p:cNvSpPr/>
            <p:nvPr/>
          </p:nvSpPr>
          <p:spPr>
            <a:xfrm>
              <a:off x="3189514" y="1023257"/>
              <a:ext cx="5954486" cy="64633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CC2D467A-4732-7E38-9530-B193313D36F3}"/>
              </a:ext>
            </a:extLst>
          </p:cNvPr>
          <p:cNvSpPr txBox="1"/>
          <p:nvPr/>
        </p:nvSpPr>
        <p:spPr>
          <a:xfrm>
            <a:off x="2455609" y="151045"/>
            <a:ext cx="76994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Models Applied in Machine Learning</a:t>
            </a:r>
          </a:p>
        </p:txBody>
      </p:sp>
      <p:pic>
        <p:nvPicPr>
          <p:cNvPr id="4" name="Picture 3">
            <a:hlinkClick r:id="rId3"/>
            <a:extLst>
              <a:ext uri="{FF2B5EF4-FFF2-40B4-BE49-F238E27FC236}">
                <a16:creationId xmlns:a16="http://schemas.microsoft.com/office/drawing/2014/main" id="{B6E51255-FC8D-23C4-161A-A1C1A6380C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  <p:sp>
        <p:nvSpPr>
          <p:cNvPr id="7" name="TextBox 6">
            <a:hlinkClick r:id="rId5"/>
            <a:extLst>
              <a:ext uri="{FF2B5EF4-FFF2-40B4-BE49-F238E27FC236}">
                <a16:creationId xmlns:a16="http://schemas.microsoft.com/office/drawing/2014/main" id="{1334A386-ED16-4756-53C6-33424BE4473B}"/>
              </a:ext>
            </a:extLst>
          </p:cNvPr>
          <p:cNvSpPr txBox="1"/>
          <p:nvPr/>
        </p:nvSpPr>
        <p:spPr>
          <a:xfrm>
            <a:off x="8005864" y="6325288"/>
            <a:ext cx="3959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5"/>
              </a:rPr>
              <a:t>Posted by </a:t>
            </a:r>
            <a:r>
              <a:rPr lang="en-US" dirty="0" err="1">
                <a:hlinkClick r:id="rId5"/>
              </a:rPr>
              <a:t>Amney</a:t>
            </a:r>
            <a:r>
              <a:rPr lang="en-US" dirty="0">
                <a:hlinkClick r:id="rId5"/>
              </a:rPr>
              <a:t> Mounir on LinkedIn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525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A0331B-393F-255D-EBE9-D902EB56C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72138D18-F8D6-8CD8-185B-1E45A1AF6A5A}"/>
              </a:ext>
            </a:extLst>
          </p:cNvPr>
          <p:cNvSpPr txBox="1"/>
          <p:nvPr/>
        </p:nvSpPr>
        <p:spPr>
          <a:xfrm>
            <a:off x="2863339" y="177768"/>
            <a:ext cx="63551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/>
              <a:t>Supervised Machine Learning</a:t>
            </a:r>
          </a:p>
        </p:txBody>
      </p:sp>
      <p:pic>
        <p:nvPicPr>
          <p:cNvPr id="4" name="Picture 3">
            <a:hlinkClick r:id="rId2"/>
            <a:extLst>
              <a:ext uri="{FF2B5EF4-FFF2-40B4-BE49-F238E27FC236}">
                <a16:creationId xmlns:a16="http://schemas.microsoft.com/office/drawing/2014/main" id="{4DEB7B77-C1A3-0CF5-E5FD-0D9E01FD2B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68B6C32C-D824-FAE7-14C2-B266CC365D12}"/>
              </a:ext>
            </a:extLst>
          </p:cNvPr>
          <p:cNvSpPr/>
          <p:nvPr/>
        </p:nvSpPr>
        <p:spPr>
          <a:xfrm>
            <a:off x="8085407" y="3502152"/>
            <a:ext cx="1764792" cy="32004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A37EC95B-55A8-6532-F666-A16A94017E8B}"/>
              </a:ext>
            </a:extLst>
          </p:cNvPr>
          <p:cNvSpPr/>
          <p:nvPr/>
        </p:nvSpPr>
        <p:spPr>
          <a:xfrm>
            <a:off x="8826752" y="3717739"/>
            <a:ext cx="316524" cy="634805"/>
          </a:xfrm>
          <a:prstGeom prst="downArrow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7404A8B-D31C-145D-A5A1-092A316DE6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9105509"/>
              </p:ext>
            </p:extLst>
          </p:nvPr>
        </p:nvGraphicFramePr>
        <p:xfrm>
          <a:off x="2568214" y="1178167"/>
          <a:ext cx="8662729" cy="2669250"/>
        </p:xfrm>
        <a:graphic>
          <a:graphicData uri="http://schemas.openxmlformats.org/drawingml/2006/table">
            <a:tbl>
              <a:tblPr/>
              <a:tblGrid>
                <a:gridCol w="833346">
                  <a:extLst>
                    <a:ext uri="{9D8B030D-6E8A-4147-A177-3AD203B41FA5}">
                      <a16:colId xmlns:a16="http://schemas.microsoft.com/office/drawing/2014/main" val="1172069516"/>
                    </a:ext>
                  </a:extLst>
                </a:gridCol>
                <a:gridCol w="833346">
                  <a:extLst>
                    <a:ext uri="{9D8B030D-6E8A-4147-A177-3AD203B41FA5}">
                      <a16:colId xmlns:a16="http://schemas.microsoft.com/office/drawing/2014/main" val="1200500972"/>
                    </a:ext>
                  </a:extLst>
                </a:gridCol>
                <a:gridCol w="833346">
                  <a:extLst>
                    <a:ext uri="{9D8B030D-6E8A-4147-A177-3AD203B41FA5}">
                      <a16:colId xmlns:a16="http://schemas.microsoft.com/office/drawing/2014/main" val="3950982232"/>
                    </a:ext>
                  </a:extLst>
                </a:gridCol>
                <a:gridCol w="833346">
                  <a:extLst>
                    <a:ext uri="{9D8B030D-6E8A-4147-A177-3AD203B41FA5}">
                      <a16:colId xmlns:a16="http://schemas.microsoft.com/office/drawing/2014/main" val="448389831"/>
                    </a:ext>
                  </a:extLst>
                </a:gridCol>
                <a:gridCol w="833346">
                  <a:extLst>
                    <a:ext uri="{9D8B030D-6E8A-4147-A177-3AD203B41FA5}">
                      <a16:colId xmlns:a16="http://schemas.microsoft.com/office/drawing/2014/main" val="63759526"/>
                    </a:ext>
                  </a:extLst>
                </a:gridCol>
                <a:gridCol w="4495999">
                  <a:extLst>
                    <a:ext uri="{9D8B030D-6E8A-4147-A177-3AD203B41FA5}">
                      <a16:colId xmlns:a16="http://schemas.microsoft.com/office/drawing/2014/main" val="3570917097"/>
                    </a:ext>
                  </a:extLst>
                </a:gridCol>
              </a:tblGrid>
              <a:tr h="649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DV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306283"/>
                  </a:ext>
                </a:extLst>
              </a:tr>
              <a:tr h="6499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ML coefficient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+</a:t>
                      </a:r>
                    </a:p>
                    <a:p>
                      <a:pPr algn="l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Binary: Accuracy between DV and Predicted DV</a:t>
                      </a:r>
                    </a:p>
                    <a:p>
                      <a:pPr algn="l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Numeric: R-squared (R2)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2400" b="0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+</a:t>
                      </a:r>
                    </a:p>
                    <a:p>
                      <a:pPr algn="ctr" fontAlgn="ctr">
                        <a:buNone/>
                      </a:pPr>
                      <a:r>
                        <a:rPr lang="en-US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ML model file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2283652"/>
                  </a:ext>
                </a:extLst>
              </a:tr>
              <a:tr h="6499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0412457"/>
                  </a:ext>
                </a:extLst>
              </a:tr>
              <a:tr h="6499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AAA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BBB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CCC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DDD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179820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0720B688-CEDA-7311-77DC-CA2EF81241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662171"/>
              </p:ext>
            </p:extLst>
          </p:nvPr>
        </p:nvGraphicFramePr>
        <p:xfrm>
          <a:off x="2580479" y="4158758"/>
          <a:ext cx="8659608" cy="2599800"/>
        </p:xfrm>
        <a:graphic>
          <a:graphicData uri="http://schemas.openxmlformats.org/drawingml/2006/table">
            <a:tbl>
              <a:tblPr/>
              <a:tblGrid>
                <a:gridCol w="833168">
                  <a:extLst>
                    <a:ext uri="{9D8B030D-6E8A-4147-A177-3AD203B41FA5}">
                      <a16:colId xmlns:a16="http://schemas.microsoft.com/office/drawing/2014/main" val="1157969729"/>
                    </a:ext>
                  </a:extLst>
                </a:gridCol>
                <a:gridCol w="833168">
                  <a:extLst>
                    <a:ext uri="{9D8B030D-6E8A-4147-A177-3AD203B41FA5}">
                      <a16:colId xmlns:a16="http://schemas.microsoft.com/office/drawing/2014/main" val="3057706634"/>
                    </a:ext>
                  </a:extLst>
                </a:gridCol>
                <a:gridCol w="833168">
                  <a:extLst>
                    <a:ext uri="{9D8B030D-6E8A-4147-A177-3AD203B41FA5}">
                      <a16:colId xmlns:a16="http://schemas.microsoft.com/office/drawing/2014/main" val="3993424043"/>
                    </a:ext>
                  </a:extLst>
                </a:gridCol>
                <a:gridCol w="833168">
                  <a:extLst>
                    <a:ext uri="{9D8B030D-6E8A-4147-A177-3AD203B41FA5}">
                      <a16:colId xmlns:a16="http://schemas.microsoft.com/office/drawing/2014/main" val="2572561992"/>
                    </a:ext>
                  </a:extLst>
                </a:gridCol>
                <a:gridCol w="833168">
                  <a:extLst>
                    <a:ext uri="{9D8B030D-6E8A-4147-A177-3AD203B41FA5}">
                      <a16:colId xmlns:a16="http://schemas.microsoft.com/office/drawing/2014/main" val="3852040430"/>
                    </a:ext>
                  </a:extLst>
                </a:gridCol>
                <a:gridCol w="4493768">
                  <a:extLst>
                    <a:ext uri="{9D8B030D-6E8A-4147-A177-3AD203B41FA5}">
                      <a16:colId xmlns:a16="http://schemas.microsoft.com/office/drawing/2014/main" val="572570763"/>
                    </a:ext>
                  </a:extLst>
                </a:gridCol>
              </a:tblGrid>
              <a:tr h="6499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ID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DV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Predicted DV value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0168405"/>
                  </a:ext>
                </a:extLst>
              </a:tr>
              <a:tr h="6499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D/?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2947728"/>
                  </a:ext>
                </a:extLst>
              </a:tr>
              <a:tr h="6499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DDD/?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1552109"/>
                  </a:ext>
                </a:extLst>
              </a:tr>
              <a:tr h="64995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AAA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BBB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CCC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DD/?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9055140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88C0D7AB-0C8E-9D28-1F97-E149DCA8EEEF}"/>
              </a:ext>
            </a:extLst>
          </p:cNvPr>
          <p:cNvSpPr txBox="1"/>
          <p:nvPr/>
        </p:nvSpPr>
        <p:spPr>
          <a:xfrm>
            <a:off x="474786" y="2189280"/>
            <a:ext cx="21696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Training/validation Data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F20C6E-CD5D-9BFD-76C1-D77944C78B12}"/>
              </a:ext>
            </a:extLst>
          </p:cNvPr>
          <p:cNvSpPr txBox="1"/>
          <p:nvPr/>
        </p:nvSpPr>
        <p:spPr>
          <a:xfrm>
            <a:off x="589949" y="5260674"/>
            <a:ext cx="2039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Prediction Data</a:t>
            </a:r>
          </a:p>
        </p:txBody>
      </p:sp>
    </p:spTree>
    <p:extLst>
      <p:ext uri="{BB962C8B-B14F-4D97-AF65-F5344CB8AC3E}">
        <p14:creationId xmlns:p14="http://schemas.microsoft.com/office/powerpoint/2010/main" val="41332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4CC786B-B0B2-C2F6-F790-AC99E79A0D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930333"/>
              </p:ext>
            </p:extLst>
          </p:nvPr>
        </p:nvGraphicFramePr>
        <p:xfrm>
          <a:off x="1452800" y="1956203"/>
          <a:ext cx="7206761" cy="3704492"/>
        </p:xfrm>
        <a:graphic>
          <a:graphicData uri="http://schemas.openxmlformats.org/drawingml/2006/table">
            <a:tbl>
              <a:tblPr/>
              <a:tblGrid>
                <a:gridCol w="5195573">
                  <a:extLst>
                    <a:ext uri="{9D8B030D-6E8A-4147-A177-3AD203B41FA5}">
                      <a16:colId xmlns:a16="http://schemas.microsoft.com/office/drawing/2014/main" val="3687561385"/>
                    </a:ext>
                  </a:extLst>
                </a:gridCol>
                <a:gridCol w="2011188">
                  <a:extLst>
                    <a:ext uri="{9D8B030D-6E8A-4147-A177-3AD203B41FA5}">
                      <a16:colId xmlns:a16="http://schemas.microsoft.com/office/drawing/2014/main" val="2298339745"/>
                    </a:ext>
                  </a:extLst>
                </a:gridCol>
              </a:tblGrid>
              <a:tr h="92612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Independent variable  list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Model coefficient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8260409"/>
                  </a:ext>
                </a:extLst>
              </a:tr>
              <a:tr h="92612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3764775"/>
                  </a:ext>
                </a:extLst>
              </a:tr>
              <a:tr h="92612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IV2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0.001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8443948"/>
                  </a:ext>
                </a:extLst>
              </a:tr>
              <a:tr h="926123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IV3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-3</a:t>
                      </a: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3427365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92DE95D0-F1A9-1236-D329-F391535A33CD}"/>
              </a:ext>
            </a:extLst>
          </p:cNvPr>
          <p:cNvSpPr txBox="1"/>
          <p:nvPr/>
        </p:nvSpPr>
        <p:spPr>
          <a:xfrm>
            <a:off x="70338" y="597140"/>
            <a:ext cx="1132449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/>
              <a:t>Supervised Machine </a:t>
            </a:r>
            <a:r>
              <a:rPr lang="en-US" sz="3600" b="1" dirty="0"/>
              <a:t>Learning Independent Variable Backward Selection Based on Model Coefficient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2E4D3F-ED27-0F7E-0B31-2AF62274733C}"/>
              </a:ext>
            </a:extLst>
          </p:cNvPr>
          <p:cNvSpPr txBox="1"/>
          <p:nvPr/>
        </p:nvSpPr>
        <p:spPr>
          <a:xfrm>
            <a:off x="8736793" y="4103940"/>
            <a:ext cx="33386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*IV2 excluded due to low coefficient</a:t>
            </a:r>
          </a:p>
        </p:txBody>
      </p:sp>
      <p:pic>
        <p:nvPicPr>
          <p:cNvPr id="2" name="Picture 1">
            <a:hlinkClick r:id="rId2"/>
            <a:extLst>
              <a:ext uri="{FF2B5EF4-FFF2-40B4-BE49-F238E27FC236}">
                <a16:creationId xmlns:a16="http://schemas.microsoft.com/office/drawing/2014/main" id="{B82BD625-E89A-A58A-8E0F-13BDE4839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765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E50BF1F4-CA44-33B1-C9A1-D116B6FD2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729244"/>
              </p:ext>
            </p:extLst>
          </p:nvPr>
        </p:nvGraphicFramePr>
        <p:xfrm>
          <a:off x="883468" y="1198361"/>
          <a:ext cx="10423964" cy="53794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028">
                  <a:extLst>
                    <a:ext uri="{9D8B030D-6E8A-4147-A177-3AD203B41FA5}">
                      <a16:colId xmlns:a16="http://schemas.microsoft.com/office/drawing/2014/main" val="2794931487"/>
                    </a:ext>
                  </a:extLst>
                </a:gridCol>
                <a:gridCol w="1629308">
                  <a:extLst>
                    <a:ext uri="{9D8B030D-6E8A-4147-A177-3AD203B41FA5}">
                      <a16:colId xmlns:a16="http://schemas.microsoft.com/office/drawing/2014/main" val="1376961940"/>
                    </a:ext>
                  </a:extLst>
                </a:gridCol>
                <a:gridCol w="926469">
                  <a:extLst>
                    <a:ext uri="{9D8B030D-6E8A-4147-A177-3AD203B41FA5}">
                      <a16:colId xmlns:a16="http://schemas.microsoft.com/office/drawing/2014/main" val="1861978786"/>
                    </a:ext>
                  </a:extLst>
                </a:gridCol>
                <a:gridCol w="750759">
                  <a:extLst>
                    <a:ext uri="{9D8B030D-6E8A-4147-A177-3AD203B41FA5}">
                      <a16:colId xmlns:a16="http://schemas.microsoft.com/office/drawing/2014/main" val="4245007079"/>
                    </a:ext>
                  </a:extLst>
                </a:gridCol>
                <a:gridCol w="990363">
                  <a:extLst>
                    <a:ext uri="{9D8B030D-6E8A-4147-A177-3AD203B41FA5}">
                      <a16:colId xmlns:a16="http://schemas.microsoft.com/office/drawing/2014/main" val="2598628258"/>
                    </a:ext>
                  </a:extLst>
                </a:gridCol>
                <a:gridCol w="795486">
                  <a:extLst>
                    <a:ext uri="{9D8B030D-6E8A-4147-A177-3AD203B41FA5}">
                      <a16:colId xmlns:a16="http://schemas.microsoft.com/office/drawing/2014/main" val="3350863071"/>
                    </a:ext>
                  </a:extLst>
                </a:gridCol>
                <a:gridCol w="990363">
                  <a:extLst>
                    <a:ext uri="{9D8B030D-6E8A-4147-A177-3AD203B41FA5}">
                      <a16:colId xmlns:a16="http://schemas.microsoft.com/office/drawing/2014/main" val="3931426740"/>
                    </a:ext>
                  </a:extLst>
                </a:gridCol>
                <a:gridCol w="990363">
                  <a:extLst>
                    <a:ext uri="{9D8B030D-6E8A-4147-A177-3AD203B41FA5}">
                      <a16:colId xmlns:a16="http://schemas.microsoft.com/office/drawing/2014/main" val="872471895"/>
                    </a:ext>
                  </a:extLst>
                </a:gridCol>
                <a:gridCol w="1150099">
                  <a:extLst>
                    <a:ext uri="{9D8B030D-6E8A-4147-A177-3AD203B41FA5}">
                      <a16:colId xmlns:a16="http://schemas.microsoft.com/office/drawing/2014/main" val="2561530086"/>
                    </a:ext>
                  </a:extLst>
                </a:gridCol>
                <a:gridCol w="990363">
                  <a:extLst>
                    <a:ext uri="{9D8B030D-6E8A-4147-A177-3AD203B41FA5}">
                      <a16:colId xmlns:a16="http://schemas.microsoft.com/office/drawing/2014/main" val="2933394864"/>
                    </a:ext>
                  </a:extLst>
                </a:gridCol>
                <a:gridCol w="990363">
                  <a:extLst>
                    <a:ext uri="{9D8B030D-6E8A-4147-A177-3AD203B41FA5}">
                      <a16:colId xmlns:a16="http://schemas.microsoft.com/office/drawing/2014/main" val="1241678872"/>
                    </a:ext>
                  </a:extLst>
                </a:gridCol>
              </a:tblGrid>
              <a:tr h="424755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Original data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950" b="1" u="none" strike="noStrike" dirty="0">
                          <a:effectLst/>
                        </a:rPr>
                        <a:t> </a:t>
                      </a:r>
                      <a:endParaRPr lang="en-US" sz="95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b">
                    <a:noFill/>
                  </a:tcPr>
                </a:tc>
                <a:tc gridSpan="6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600" b="1" u="none" strike="noStrike" dirty="0">
                          <a:effectLst/>
                        </a:rPr>
                        <a:t>Multi-level variable(s) binary-conversion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2544003"/>
                  </a:ext>
                </a:extLst>
              </a:tr>
              <a:tr h="46578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ID</a:t>
                      </a:r>
                      <a:endParaRPr lang="en-US" sz="1200" b="1" i="0" u="none" strike="noStrike" dirty="0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Age</a:t>
                      </a:r>
                      <a:endParaRPr lang="en-US" sz="1200" b="1" i="0" u="none" strike="noStrike" dirty="0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>
                          <a:effectLst/>
                        </a:rPr>
                        <a:t>Blood Pressure</a:t>
                      </a:r>
                      <a:endParaRPr lang="en-US" sz="1200" b="1" i="0" u="none" strike="noStrike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Body Weight</a:t>
                      </a:r>
                      <a:endParaRPr lang="en-US" sz="1200" b="1" i="0" u="none" strike="noStrike" dirty="0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>
                          <a:effectLst/>
                        </a:rPr>
                        <a:t> 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ID</a:t>
                      </a:r>
                      <a:endParaRPr lang="en-US" sz="1200" b="1" i="0" u="none" strike="noStrike" dirty="0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AGE 35-64 years</a:t>
                      </a:r>
                      <a:endParaRPr lang="en-US" sz="1200" b="1" i="0" u="none" strike="noStrike" dirty="0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AGE Over 65 years</a:t>
                      </a:r>
                      <a:endParaRPr lang="en-US" sz="1200" b="1" i="0" u="none" strike="noStrike" dirty="0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AGE Younger than 35 years</a:t>
                      </a:r>
                      <a:endParaRPr lang="en-US" sz="1200" b="1" i="0" u="none" strike="noStrike" dirty="0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Blood Pressure</a:t>
                      </a:r>
                      <a:endParaRPr lang="en-US" sz="1200" b="1" i="0" u="none" strike="noStrike" dirty="0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b="1" u="none" strike="noStrike" dirty="0">
                          <a:effectLst/>
                        </a:rPr>
                        <a:t>Body Weight</a:t>
                      </a:r>
                      <a:endParaRPr lang="en-US" sz="1200" b="1" i="0" u="none" strike="noStrike" dirty="0">
                        <a:solidFill>
                          <a:srgbClr val="112277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771339406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Over 65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150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150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795143052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31827420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Younger than 35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006695682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Younger than 35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65628888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769926347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Younger than 35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429752401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575838831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Over 65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179755257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107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862536072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103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85974473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106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035799199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Younger than 35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2541969450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102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963444627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498485616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Younger than 35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108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687890174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16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143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227487468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17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101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48062147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Younger than 35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18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94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105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1440161669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19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110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98161655"/>
                  </a:ext>
                </a:extLst>
              </a:tr>
              <a:tr h="22444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35 - 64 years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114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20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0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102</a:t>
                      </a: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" panose="020B0004020202020204" pitchFamily="34" charset="0"/>
                        </a:rPr>
                        <a:t>114</a:t>
                      </a:r>
                    </a:p>
                  </a:txBody>
                  <a:tcPr marL="7620" marR="7620" marT="7620" marB="0" anchor="b"/>
                </a:tc>
                <a:extLst>
                  <a:ext uri="{0D108BD9-81ED-4DB2-BD59-A6C34878D82A}">
                    <a16:rowId xmlns:a16="http://schemas.microsoft.com/office/drawing/2014/main" val="396682083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24A1BF35-983D-6679-B595-05595F333C70}"/>
              </a:ext>
            </a:extLst>
          </p:cNvPr>
          <p:cNvCxnSpPr>
            <a:cxnSpLocks/>
          </p:cNvCxnSpPr>
          <p:nvPr/>
        </p:nvCxnSpPr>
        <p:spPr>
          <a:xfrm>
            <a:off x="2104102" y="2212261"/>
            <a:ext cx="5889522" cy="0"/>
          </a:xfrm>
          <a:prstGeom prst="straightConnector1">
            <a:avLst/>
          </a:prstGeom>
          <a:ln>
            <a:solidFill>
              <a:srgbClr val="00B05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3E3049E-059B-B6AB-7448-7376BE6102B5}"/>
              </a:ext>
            </a:extLst>
          </p:cNvPr>
          <p:cNvCxnSpPr>
            <a:cxnSpLocks/>
          </p:cNvCxnSpPr>
          <p:nvPr/>
        </p:nvCxnSpPr>
        <p:spPr>
          <a:xfrm>
            <a:off x="2679289" y="2669461"/>
            <a:ext cx="6533535" cy="0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AF77CBC3-9821-DDF7-B868-BE6B35A70328}"/>
              </a:ext>
            </a:extLst>
          </p:cNvPr>
          <p:cNvCxnSpPr>
            <a:cxnSpLocks/>
          </p:cNvCxnSpPr>
          <p:nvPr/>
        </p:nvCxnSpPr>
        <p:spPr>
          <a:xfrm>
            <a:off x="2035278" y="2448238"/>
            <a:ext cx="505378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13521DE7-7704-5752-F774-E99883E398A0}"/>
              </a:ext>
            </a:extLst>
          </p:cNvPr>
          <p:cNvSpPr txBox="1"/>
          <p:nvPr/>
        </p:nvSpPr>
        <p:spPr>
          <a:xfrm>
            <a:off x="643295" y="552030"/>
            <a:ext cx="109043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Converting multi-level Variable(s) into Binary Value</a:t>
            </a:r>
          </a:p>
        </p:txBody>
      </p:sp>
      <p:pic>
        <p:nvPicPr>
          <p:cNvPr id="3" name="Picture 2">
            <a:hlinkClick r:id="rId2"/>
            <a:extLst>
              <a:ext uri="{FF2B5EF4-FFF2-40B4-BE49-F238E27FC236}">
                <a16:creationId xmlns:a16="http://schemas.microsoft.com/office/drawing/2014/main" id="{61E286CF-D9C6-ED4F-0150-BE3C0FCF09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0823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AF9F3A4-FCFB-4B11-4E11-83E34D0BDB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4194433"/>
              </p:ext>
            </p:extLst>
          </p:nvPr>
        </p:nvGraphicFramePr>
        <p:xfrm>
          <a:off x="0" y="1188720"/>
          <a:ext cx="12191999" cy="5567680"/>
        </p:xfrm>
        <a:graphic>
          <a:graphicData uri="http://schemas.openxmlformats.org/drawingml/2006/table">
            <a:tbl>
              <a:tblPr/>
              <a:tblGrid>
                <a:gridCol w="3387647">
                  <a:extLst>
                    <a:ext uri="{9D8B030D-6E8A-4147-A177-3AD203B41FA5}">
                      <a16:colId xmlns:a16="http://schemas.microsoft.com/office/drawing/2014/main" val="3466771856"/>
                    </a:ext>
                  </a:extLst>
                </a:gridCol>
                <a:gridCol w="1782043">
                  <a:extLst>
                    <a:ext uri="{9D8B030D-6E8A-4147-A177-3AD203B41FA5}">
                      <a16:colId xmlns:a16="http://schemas.microsoft.com/office/drawing/2014/main" val="1361757859"/>
                    </a:ext>
                  </a:extLst>
                </a:gridCol>
                <a:gridCol w="2187856">
                  <a:extLst>
                    <a:ext uri="{9D8B030D-6E8A-4147-A177-3AD203B41FA5}">
                      <a16:colId xmlns:a16="http://schemas.microsoft.com/office/drawing/2014/main" val="169784942"/>
                    </a:ext>
                  </a:extLst>
                </a:gridCol>
                <a:gridCol w="2187856">
                  <a:extLst>
                    <a:ext uri="{9D8B030D-6E8A-4147-A177-3AD203B41FA5}">
                      <a16:colId xmlns:a16="http://schemas.microsoft.com/office/drawing/2014/main" val="3694510318"/>
                    </a:ext>
                  </a:extLst>
                </a:gridCol>
                <a:gridCol w="1923194">
                  <a:extLst>
                    <a:ext uri="{9D8B030D-6E8A-4147-A177-3AD203B41FA5}">
                      <a16:colId xmlns:a16="http://schemas.microsoft.com/office/drawing/2014/main" val="2986082535"/>
                    </a:ext>
                  </a:extLst>
                </a:gridCol>
                <a:gridCol w="723403">
                  <a:extLst>
                    <a:ext uri="{9D8B030D-6E8A-4147-A177-3AD203B41FA5}">
                      <a16:colId xmlns:a16="http://schemas.microsoft.com/office/drawing/2014/main" val="4130974048"/>
                    </a:ext>
                  </a:extLst>
                </a:gridCol>
              </a:tblGrid>
              <a:tr h="312938"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Variable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Statistic or Category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All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Without diabete diagnosis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With diabete diagnosis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1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 </a:t>
                      </a: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value</a:t>
                      </a:r>
                      <a:endParaRPr lang="en-US" sz="1600" b="1" i="1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7341722"/>
                  </a:ext>
                </a:extLst>
              </a:tr>
              <a:tr h="312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(N = 2,000)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(N = 1,329)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(N = 671)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623196"/>
                  </a:ext>
                </a:extLst>
              </a:tr>
              <a:tr h="352054">
                <a:tc rowSpan="3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Age, N (%)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35 - 64 years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603 (30.2%)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393 (29.4%)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210 (31.6%)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&lt;0.001</a:t>
                      </a:r>
                      <a:r>
                        <a:rPr lang="en-US" sz="1600" b="0" i="0" u="none" strike="noStrike" baseline="3000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C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1415290"/>
                  </a:ext>
                </a:extLst>
              </a:tr>
              <a:tr h="312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Over 65 years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583 (29.2%)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222 (16.6%)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361 (54.3%)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934613"/>
                  </a:ext>
                </a:extLst>
              </a:tr>
              <a:tr h="312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Younger than 35 years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814 (40.7%)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720 (53.9%)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 (14.1%)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054341"/>
                  </a:ext>
                </a:extLst>
              </a:tr>
              <a:tr h="352054"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 35 - 64 years, N (%)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1,397 (69.9%)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942 (70.6%)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455 (68.4%)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0.326</a:t>
                      </a:r>
                      <a:r>
                        <a:rPr lang="en-US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2839487"/>
                  </a:ext>
                </a:extLst>
              </a:tr>
              <a:tr h="312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603 (30.2%)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393 (29.4%)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210 (31.6%)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0933587"/>
                  </a:ext>
                </a:extLst>
              </a:tr>
              <a:tr h="352054"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 Over 65 years, N (%)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1,417 (70.9%)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1,113 (83.4%)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304 (45.7%)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&lt;0.001</a:t>
                      </a:r>
                      <a:r>
                        <a:rPr lang="en-US" sz="1600" b="0" i="0" u="none" strike="noStrike" baseline="3000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C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598380"/>
                  </a:ext>
                </a:extLst>
              </a:tr>
              <a:tr h="312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583 (29.2%)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222 (16.6%)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361 (54.3%)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3158789"/>
                  </a:ext>
                </a:extLst>
              </a:tr>
              <a:tr h="352054">
                <a:tc row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AGE Younger than 35 years, N (%)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1,186 (59.3%)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615 (46.1%)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571 (85.9%)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&lt;0.001</a:t>
                      </a:r>
                      <a:r>
                        <a:rPr lang="en-US" sz="1600" b="0" i="0" u="none" strike="noStrike" baseline="3000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C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9655486"/>
                  </a:ext>
                </a:extLst>
              </a:tr>
              <a:tr h="312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814 (40.7%)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720 (53.9%)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94 (14.1%)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5152067"/>
                  </a:ext>
                </a:extLst>
              </a:tr>
              <a:tr h="352054">
                <a:tc rowSpan="3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Body Weight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Mean (SD)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107.95 (4.38)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107.87 (4.40)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108.11 (4.34)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0.233</a:t>
                      </a:r>
                      <a:r>
                        <a:rPr lang="en-US" sz="16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W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233549"/>
                  </a:ext>
                </a:extLst>
              </a:tr>
              <a:tr h="312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Median (Q1 to Q3)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108.0 (104.0 to 112.0)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108.0 (104.0 to 112.0)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108.0 (104.0 to 112.0)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6402566"/>
                  </a:ext>
                </a:extLst>
              </a:tr>
              <a:tr h="312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Range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101.0 to 115.0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101.0 to 115.0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101.0 to 115.0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5245610"/>
                  </a:ext>
                </a:extLst>
              </a:tr>
              <a:tr h="352054">
                <a:tc rowSpan="3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Blood Pressure</a:t>
                      </a:r>
                    </a:p>
                  </a:txBody>
                  <a:tcPr marL="0" marR="0" marT="0" marB="0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Mean (SD)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116.92 (22.16)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108.23 (18.49)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134.37 (18.32)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&lt;0.001</a:t>
                      </a:r>
                      <a:r>
                        <a:rPr lang="en-US" sz="1600" b="0" i="0" u="none" strike="noStrike" baseline="30000">
                          <a:solidFill>
                            <a:srgbClr val="FF0000"/>
                          </a:solidFill>
                          <a:effectLst/>
                          <a:latin typeface="Aptos Narrow" panose="020B0004020202020204" pitchFamily="34" charset="0"/>
                        </a:rPr>
                        <a:t>W</a:t>
                      </a:r>
                      <a:endParaRPr lang="en-US" sz="16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7745681"/>
                  </a:ext>
                </a:extLst>
              </a:tr>
              <a:tr h="3129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Median (Q1 to Q3)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108.0 (97.0 to 144.0)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100.0 (95.0 to 111.0)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144.0 (117.0 to 147.0)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233421"/>
                  </a:ext>
                </a:extLst>
              </a:tr>
              <a:tr h="32597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Range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91.0 to 150.0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91.0 to 150.0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91.0 to 150.0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058084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571FDA0-6EDC-1D18-FC92-9F358B9F21FB}"/>
              </a:ext>
            </a:extLst>
          </p:cNvPr>
          <p:cNvSpPr txBox="1"/>
          <p:nvPr/>
        </p:nvSpPr>
        <p:spPr>
          <a:xfrm>
            <a:off x="747254" y="563254"/>
            <a:ext cx="107564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Descriptive Analysis Result of the Simulated Data </a:t>
            </a:r>
          </a:p>
        </p:txBody>
      </p:sp>
      <p:sp>
        <p:nvSpPr>
          <p:cNvPr id="6" name="Arrow: U-Turn 5">
            <a:extLst>
              <a:ext uri="{FF2B5EF4-FFF2-40B4-BE49-F238E27FC236}">
                <a16:creationId xmlns:a16="http://schemas.microsoft.com/office/drawing/2014/main" id="{D6AD37F2-968C-B4E7-F166-A2A33AFE8B63}"/>
              </a:ext>
            </a:extLst>
          </p:cNvPr>
          <p:cNvSpPr/>
          <p:nvPr/>
        </p:nvSpPr>
        <p:spPr>
          <a:xfrm rot="5400000">
            <a:off x="5743106" y="2488629"/>
            <a:ext cx="1396175" cy="253508"/>
          </a:xfrm>
          <a:prstGeom prst="uturnArrow">
            <a:avLst>
              <a:gd name="adj1" fmla="val 2230"/>
              <a:gd name="adj2" fmla="val 9345"/>
              <a:gd name="adj3" fmla="val 27846"/>
              <a:gd name="adj4" fmla="val 43750"/>
              <a:gd name="adj5" fmla="val 90655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Arrow: U-Turn 6">
            <a:extLst>
              <a:ext uri="{FF2B5EF4-FFF2-40B4-BE49-F238E27FC236}">
                <a16:creationId xmlns:a16="http://schemas.microsoft.com/office/drawing/2014/main" id="{BBC27347-E90B-C349-D0EC-0489AE5C1D67}"/>
              </a:ext>
            </a:extLst>
          </p:cNvPr>
          <p:cNvSpPr/>
          <p:nvPr/>
        </p:nvSpPr>
        <p:spPr>
          <a:xfrm rot="5400000">
            <a:off x="5603445" y="2867950"/>
            <a:ext cx="1710973" cy="532663"/>
          </a:xfrm>
          <a:prstGeom prst="uturnArrow">
            <a:avLst>
              <a:gd name="adj1" fmla="val 2230"/>
              <a:gd name="adj2" fmla="val 9345"/>
              <a:gd name="adj3" fmla="val 27846"/>
              <a:gd name="adj4" fmla="val 43750"/>
              <a:gd name="adj5" fmla="val 90655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Arrow: U-Turn 7">
            <a:extLst>
              <a:ext uri="{FF2B5EF4-FFF2-40B4-BE49-F238E27FC236}">
                <a16:creationId xmlns:a16="http://schemas.microsoft.com/office/drawing/2014/main" id="{80ED8ECB-9697-38AD-24F8-BC00901029B8}"/>
              </a:ext>
            </a:extLst>
          </p:cNvPr>
          <p:cNvSpPr/>
          <p:nvPr/>
        </p:nvSpPr>
        <p:spPr>
          <a:xfrm rot="5400000">
            <a:off x="5637858" y="3150298"/>
            <a:ext cx="2074768" cy="965282"/>
          </a:xfrm>
          <a:prstGeom prst="uturnArrow">
            <a:avLst>
              <a:gd name="adj1" fmla="val 2230"/>
              <a:gd name="adj2" fmla="val 3743"/>
              <a:gd name="adj3" fmla="val 17660"/>
              <a:gd name="adj4" fmla="val 45787"/>
              <a:gd name="adj5" fmla="val 96767"/>
            </a:avLst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" name="Picture 1">
            <a:hlinkClick r:id="rId2"/>
            <a:extLst>
              <a:ext uri="{FF2B5EF4-FFF2-40B4-BE49-F238E27FC236}">
                <a16:creationId xmlns:a16="http://schemas.microsoft.com/office/drawing/2014/main" id="{E675C2AA-2A7A-755E-C6ED-E57CDB9A92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7809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3FAAC7D-08E2-B723-B46B-49987B3CD5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24884"/>
              </p:ext>
            </p:extLst>
          </p:nvPr>
        </p:nvGraphicFramePr>
        <p:xfrm>
          <a:off x="137652" y="1688849"/>
          <a:ext cx="12054348" cy="4075597"/>
        </p:xfrm>
        <a:graphic>
          <a:graphicData uri="http://schemas.openxmlformats.org/drawingml/2006/table">
            <a:tbl>
              <a:tblPr/>
              <a:tblGrid>
                <a:gridCol w="2616819">
                  <a:extLst>
                    <a:ext uri="{9D8B030D-6E8A-4147-A177-3AD203B41FA5}">
                      <a16:colId xmlns:a16="http://schemas.microsoft.com/office/drawing/2014/main" val="4030496351"/>
                    </a:ext>
                  </a:extLst>
                </a:gridCol>
                <a:gridCol w="292671">
                  <a:extLst>
                    <a:ext uri="{9D8B030D-6E8A-4147-A177-3AD203B41FA5}">
                      <a16:colId xmlns:a16="http://schemas.microsoft.com/office/drawing/2014/main" val="1702408521"/>
                    </a:ext>
                  </a:extLst>
                </a:gridCol>
                <a:gridCol w="499261">
                  <a:extLst>
                    <a:ext uri="{9D8B030D-6E8A-4147-A177-3AD203B41FA5}">
                      <a16:colId xmlns:a16="http://schemas.microsoft.com/office/drawing/2014/main" val="398789241"/>
                    </a:ext>
                  </a:extLst>
                </a:gridCol>
                <a:gridCol w="3423755">
                  <a:extLst>
                    <a:ext uri="{9D8B030D-6E8A-4147-A177-3AD203B41FA5}">
                      <a16:colId xmlns:a16="http://schemas.microsoft.com/office/drawing/2014/main" val="863765477"/>
                    </a:ext>
                  </a:extLst>
                </a:gridCol>
                <a:gridCol w="1744955">
                  <a:extLst>
                    <a:ext uri="{9D8B030D-6E8A-4147-A177-3AD203B41FA5}">
                      <a16:colId xmlns:a16="http://schemas.microsoft.com/office/drawing/2014/main" val="2347875031"/>
                    </a:ext>
                  </a:extLst>
                </a:gridCol>
                <a:gridCol w="299507">
                  <a:extLst>
                    <a:ext uri="{9D8B030D-6E8A-4147-A177-3AD203B41FA5}">
                      <a16:colId xmlns:a16="http://schemas.microsoft.com/office/drawing/2014/main" val="3342016670"/>
                    </a:ext>
                  </a:extLst>
                </a:gridCol>
                <a:gridCol w="1471491">
                  <a:extLst>
                    <a:ext uri="{9D8B030D-6E8A-4147-A177-3AD203B41FA5}">
                      <a16:colId xmlns:a16="http://schemas.microsoft.com/office/drawing/2014/main" val="4064264775"/>
                    </a:ext>
                  </a:extLst>
                </a:gridCol>
                <a:gridCol w="1705889">
                  <a:extLst>
                    <a:ext uri="{9D8B030D-6E8A-4147-A177-3AD203B41FA5}">
                      <a16:colId xmlns:a16="http://schemas.microsoft.com/office/drawing/2014/main" val="2552089569"/>
                    </a:ext>
                  </a:extLst>
                </a:gridCol>
              </a:tblGrid>
              <a:tr h="5720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SAS PROC LOGISTIC with 0 as reference for all AGE covariates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Python Supervised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742311"/>
                  </a:ext>
                </a:extLst>
              </a:tr>
              <a:tr h="59584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Independent Variables (Labels)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Level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 (95%CI)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Prediction accuracy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Model Coefficient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Prediction accuracy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485279"/>
                  </a:ext>
                </a:extLst>
              </a:tr>
              <a:tr h="5720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AGE 35 - 64 years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1.84 (1.30 to 2.61)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0.7675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0.069769012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0.7925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292824"/>
                  </a:ext>
                </a:extLst>
              </a:tr>
              <a:tr h="5720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AGE Over 65 years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2.96 (2.05 to 4.29)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0.54472131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455222"/>
                  </a:ext>
                </a:extLst>
              </a:tr>
              <a:tr h="5958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AGE Younger than 35 years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Missing due to liner combination of the above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-0.614482111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259200"/>
                  </a:ext>
                </a:extLst>
              </a:tr>
              <a:tr h="5720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Body Weight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1.05 (1.04 to 1.06)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0.049350464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236167"/>
                  </a:ext>
                </a:extLst>
              </a:tr>
              <a:tr h="5958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Blood Pressure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1.01 (0.978 to 1.04)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0.016836353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3961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42789F7-FC43-73A0-9AA5-9E0525E9AB0A}"/>
              </a:ext>
            </a:extLst>
          </p:cNvPr>
          <p:cNvSpPr txBox="1"/>
          <p:nvPr/>
        </p:nvSpPr>
        <p:spPr>
          <a:xfrm>
            <a:off x="0" y="699417"/>
            <a:ext cx="1219199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dirty="0"/>
              <a:t>SAS PROC LOGISTICS vs Supervised ML </a:t>
            </a:r>
            <a:r>
              <a:rPr lang="en-US" sz="3400" b="1" dirty="0" err="1"/>
              <a:t>LogisticRegression</a:t>
            </a:r>
            <a:endParaRPr lang="en-US" sz="3400" b="1" dirty="0"/>
          </a:p>
          <a:p>
            <a:pPr algn="ctr"/>
            <a:r>
              <a:rPr lang="en-US" sz="3400" b="1" dirty="0"/>
              <a:t>(on binary dependent variable/label)</a:t>
            </a:r>
          </a:p>
        </p:txBody>
      </p:sp>
      <p:pic>
        <p:nvPicPr>
          <p:cNvPr id="2" name="Picture 1">
            <a:hlinkClick r:id="rId2"/>
            <a:extLst>
              <a:ext uri="{FF2B5EF4-FFF2-40B4-BE49-F238E27FC236}">
                <a16:creationId xmlns:a16="http://schemas.microsoft.com/office/drawing/2014/main" id="{4369574D-D8B7-FD6D-D6F8-133B4913E2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05E3C9E-5CDB-52AA-7F7C-959E3AAE86F4}"/>
              </a:ext>
            </a:extLst>
          </p:cNvPr>
          <p:cNvSpPr txBox="1"/>
          <p:nvPr/>
        </p:nvSpPr>
        <p:spPr>
          <a:xfrm>
            <a:off x="298937" y="6084277"/>
            <a:ext cx="10999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*Another popular applied ML model, </a:t>
            </a:r>
            <a:r>
              <a:rPr lang="en-US" dirty="0" err="1"/>
              <a:t>RandomForestClassifier</a:t>
            </a:r>
            <a:r>
              <a:rPr lang="en-US" dirty="0"/>
              <a:t>, can only provide 0.075 on prediction accuracy.</a:t>
            </a:r>
          </a:p>
        </p:txBody>
      </p:sp>
    </p:spTree>
    <p:extLst>
      <p:ext uri="{BB962C8B-B14F-4D97-AF65-F5344CB8AC3E}">
        <p14:creationId xmlns:p14="http://schemas.microsoft.com/office/powerpoint/2010/main" val="3033215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43DB1-BAEA-0A4F-F4F4-250CBDD02C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48F5C0E-6F35-3F90-6F0D-A2B55C72F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496029"/>
              </p:ext>
            </p:extLst>
          </p:nvPr>
        </p:nvGraphicFramePr>
        <p:xfrm>
          <a:off x="137652" y="1855903"/>
          <a:ext cx="11555087" cy="4075597"/>
        </p:xfrm>
        <a:graphic>
          <a:graphicData uri="http://schemas.openxmlformats.org/drawingml/2006/table">
            <a:tbl>
              <a:tblPr/>
              <a:tblGrid>
                <a:gridCol w="2616819">
                  <a:extLst>
                    <a:ext uri="{9D8B030D-6E8A-4147-A177-3AD203B41FA5}">
                      <a16:colId xmlns:a16="http://schemas.microsoft.com/office/drawing/2014/main" val="4030496351"/>
                    </a:ext>
                  </a:extLst>
                </a:gridCol>
                <a:gridCol w="292671">
                  <a:extLst>
                    <a:ext uri="{9D8B030D-6E8A-4147-A177-3AD203B41FA5}">
                      <a16:colId xmlns:a16="http://schemas.microsoft.com/office/drawing/2014/main" val="1702408521"/>
                    </a:ext>
                  </a:extLst>
                </a:gridCol>
                <a:gridCol w="3423755">
                  <a:extLst>
                    <a:ext uri="{9D8B030D-6E8A-4147-A177-3AD203B41FA5}">
                      <a16:colId xmlns:a16="http://schemas.microsoft.com/office/drawing/2014/main" val="863765477"/>
                    </a:ext>
                  </a:extLst>
                </a:gridCol>
                <a:gridCol w="1744955">
                  <a:extLst>
                    <a:ext uri="{9D8B030D-6E8A-4147-A177-3AD203B41FA5}">
                      <a16:colId xmlns:a16="http://schemas.microsoft.com/office/drawing/2014/main" val="2347875031"/>
                    </a:ext>
                  </a:extLst>
                </a:gridCol>
                <a:gridCol w="299507">
                  <a:extLst>
                    <a:ext uri="{9D8B030D-6E8A-4147-A177-3AD203B41FA5}">
                      <a16:colId xmlns:a16="http://schemas.microsoft.com/office/drawing/2014/main" val="3342016670"/>
                    </a:ext>
                  </a:extLst>
                </a:gridCol>
                <a:gridCol w="1471491">
                  <a:extLst>
                    <a:ext uri="{9D8B030D-6E8A-4147-A177-3AD203B41FA5}">
                      <a16:colId xmlns:a16="http://schemas.microsoft.com/office/drawing/2014/main" val="4064264775"/>
                    </a:ext>
                  </a:extLst>
                </a:gridCol>
                <a:gridCol w="1705889">
                  <a:extLst>
                    <a:ext uri="{9D8B030D-6E8A-4147-A177-3AD203B41FA5}">
                      <a16:colId xmlns:a16="http://schemas.microsoft.com/office/drawing/2014/main" val="2552089569"/>
                    </a:ext>
                  </a:extLst>
                </a:gridCol>
              </a:tblGrid>
              <a:tr h="5720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SAS PROC REG</a:t>
                      </a:r>
                      <a:endParaRPr lang="en-US" sz="1600" dirty="0"/>
                    </a:p>
                  </a:txBody>
                  <a:tcPr anchor="b">
                    <a:lnL w="12700" cmpd="sng">
                      <a:noFill/>
                      <a:prstDash val="soli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Python Supervised ML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4742311"/>
                  </a:ext>
                </a:extLst>
              </a:tr>
              <a:tr h="595847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Independent Variables (Labels)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Parameter estimate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R-squared (R2)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Model Coefficient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R-squared (R2) 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485279"/>
                  </a:ext>
                </a:extLst>
              </a:tr>
              <a:tr h="5720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AGE 35 - 64 years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15.98 ± 0.93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0.5373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1.460406899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5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0.5595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292824"/>
                  </a:ext>
                </a:extLst>
              </a:tr>
              <a:tr h="5720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AGE Over 65 years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28.02 ± 1.02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13.21703529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455222"/>
                  </a:ext>
                </a:extLst>
              </a:tr>
              <a:tr h="5958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AGE Younger than 35 years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Missing due to liner combination of the above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-14.67742157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2259200"/>
                  </a:ext>
                </a:extLst>
              </a:tr>
              <a:tr h="572014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Body Weight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0.04 ± 0.09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-0.141240969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0236167"/>
                  </a:ext>
                </a:extLst>
              </a:tr>
              <a:tr h="595847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Blood Pressure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  15.01 ± 0.89</a:t>
                      </a: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15.04423428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39615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33514195-C0A3-449C-8167-B85DE8D5B41D}"/>
              </a:ext>
            </a:extLst>
          </p:cNvPr>
          <p:cNvSpPr txBox="1"/>
          <p:nvPr/>
        </p:nvSpPr>
        <p:spPr>
          <a:xfrm>
            <a:off x="0" y="686022"/>
            <a:ext cx="1219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SAS PROC REG vs Supervised ML </a:t>
            </a:r>
            <a:r>
              <a:rPr lang="en-US" sz="3600" b="1" dirty="0" err="1"/>
              <a:t>LinearRegression</a:t>
            </a:r>
            <a:endParaRPr lang="en-US" sz="3600" b="1" dirty="0"/>
          </a:p>
          <a:p>
            <a:pPr algn="ctr"/>
            <a:r>
              <a:rPr lang="en-US" sz="3600" b="1"/>
              <a:t>(on numeric </a:t>
            </a:r>
            <a:r>
              <a:rPr lang="en-US" sz="3600" b="1" dirty="0"/>
              <a:t>dependent variable/label)</a:t>
            </a:r>
          </a:p>
        </p:txBody>
      </p:sp>
      <p:pic>
        <p:nvPicPr>
          <p:cNvPr id="2" name="Picture 1">
            <a:hlinkClick r:id="rId2"/>
            <a:extLst>
              <a:ext uri="{FF2B5EF4-FFF2-40B4-BE49-F238E27FC236}">
                <a16:creationId xmlns:a16="http://schemas.microsoft.com/office/drawing/2014/main" id="{3FC89164-146E-DD02-8DCD-715DBADC9A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D7790F6-85CC-06AA-680D-F1A7AA77BA11}"/>
              </a:ext>
            </a:extLst>
          </p:cNvPr>
          <p:cNvSpPr txBox="1"/>
          <p:nvPr/>
        </p:nvSpPr>
        <p:spPr>
          <a:xfrm>
            <a:off x="43960" y="6251331"/>
            <a:ext cx="10999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*Another popular applied ML model, </a:t>
            </a:r>
            <a:r>
              <a:rPr lang="en-US" dirty="0" err="1"/>
              <a:t>RandomForestRegressor</a:t>
            </a:r>
            <a:r>
              <a:rPr lang="en-US" dirty="0"/>
              <a:t>, provides 0.4933 on R-squared (</a:t>
            </a:r>
            <a:r>
              <a:rPr lang="en-US"/>
              <a:t>R2).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539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B40229-0E68-D760-D472-C2E34C8422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DEBE77D-338C-64F9-EF7C-4C7493ABB741}"/>
              </a:ext>
            </a:extLst>
          </p:cNvPr>
          <p:cNvSpPr txBox="1"/>
          <p:nvPr/>
        </p:nvSpPr>
        <p:spPr>
          <a:xfrm>
            <a:off x="0" y="528371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Prediction Accuracy of Un-supervised ML</a:t>
            </a:r>
          </a:p>
        </p:txBody>
      </p:sp>
      <p:pic>
        <p:nvPicPr>
          <p:cNvPr id="2" name="Picture 1">
            <a:hlinkClick r:id="rId2"/>
            <a:extLst>
              <a:ext uri="{FF2B5EF4-FFF2-40B4-BE49-F238E27FC236}">
                <a16:creationId xmlns:a16="http://schemas.microsoft.com/office/drawing/2014/main" id="{D7A1B4FF-BDD6-0DE1-A05C-5C6569C1E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6164"/>
            <a:ext cx="1338832" cy="51709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35C125-EA9E-F7D0-28C5-4F905B99DF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85891" y="1332353"/>
            <a:ext cx="4420217" cy="5325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1482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1076</Words>
  <Application>Microsoft Office PowerPoint</Application>
  <PresentationFormat>Widescreen</PresentationFormat>
  <Paragraphs>478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Aptos Display</vt:lpstr>
      <vt:lpstr>Aptos Narrow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Chen, Zhiyong</dc:creator>
  <cp:lastModifiedBy>Chen, Zhiyong</cp:lastModifiedBy>
  <cp:revision>10</cp:revision>
  <cp:lastPrinted>2025-12-23T13:58:31Z</cp:lastPrinted>
  <dcterms:created xsi:type="dcterms:W3CDTF">2025-09-15T17:36:29Z</dcterms:created>
  <dcterms:modified xsi:type="dcterms:W3CDTF">2026-01-21T16:59:19Z</dcterms:modified>
</cp:coreProperties>
</file>